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1" r:id="rId6"/>
    <p:sldId id="266" r:id="rId7"/>
    <p:sldId id="262" r:id="rId8"/>
    <p:sldId id="265" r:id="rId9"/>
    <p:sldId id="263" r:id="rId10"/>
    <p:sldId id="267" r:id="rId11"/>
    <p:sldId id="264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61DBC8-084F-4B77-855B-E236E400187B}" v="12" dt="2023-08-24T13:43:20.1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els Investmentguru" userId="613c8a6fc6d50eb3" providerId="LiveId" clId="{1961DBC8-084F-4B77-855B-E236E400187B}"/>
    <pc:docChg chg="undo custSel addSld delSld modSld sldOrd">
      <pc:chgData name="Niels Investmentguru" userId="613c8a6fc6d50eb3" providerId="LiveId" clId="{1961DBC8-084F-4B77-855B-E236E400187B}" dt="2023-08-24T13:51:05.554" v="1849" actId="20577"/>
      <pc:docMkLst>
        <pc:docMk/>
      </pc:docMkLst>
      <pc:sldChg chg="del">
        <pc:chgData name="Niels Investmentguru" userId="613c8a6fc6d50eb3" providerId="LiveId" clId="{1961DBC8-084F-4B77-855B-E236E400187B}" dt="2023-08-24T13:38:06.617" v="1444" actId="2696"/>
        <pc:sldMkLst>
          <pc:docMk/>
          <pc:sldMk cId="1891694176" sldId="256"/>
        </pc:sldMkLst>
      </pc:sldChg>
      <pc:sldChg chg="modSp mod">
        <pc:chgData name="Niels Investmentguru" userId="613c8a6fc6d50eb3" providerId="LiveId" clId="{1961DBC8-084F-4B77-855B-E236E400187B}" dt="2023-08-24T13:44:38.981" v="1845" actId="20577"/>
        <pc:sldMkLst>
          <pc:docMk/>
          <pc:sldMk cId="1696245859" sldId="258"/>
        </pc:sldMkLst>
        <pc:spChg chg="mod">
          <ac:chgData name="Niels Investmentguru" userId="613c8a6fc6d50eb3" providerId="LiveId" clId="{1961DBC8-084F-4B77-855B-E236E400187B}" dt="2023-08-24T13:44:38.981" v="1845" actId="20577"/>
          <ac:spMkLst>
            <pc:docMk/>
            <pc:sldMk cId="1696245859" sldId="258"/>
            <ac:spMk id="3" creationId="{21B05C23-ED34-AD6C-82E4-6DCD39463416}"/>
          </ac:spMkLst>
        </pc:spChg>
      </pc:sldChg>
      <pc:sldChg chg="addSp delSp modSp mod">
        <pc:chgData name="Niels Investmentguru" userId="613c8a6fc6d50eb3" providerId="LiveId" clId="{1961DBC8-084F-4B77-855B-E236E400187B}" dt="2023-08-21T11:51:58.237" v="1270" actId="255"/>
        <pc:sldMkLst>
          <pc:docMk/>
          <pc:sldMk cId="2595880567" sldId="259"/>
        </pc:sldMkLst>
        <pc:spChg chg="mod">
          <ac:chgData name="Niels Investmentguru" userId="613c8a6fc6d50eb3" providerId="LiveId" clId="{1961DBC8-084F-4B77-855B-E236E400187B}" dt="2023-08-21T11:51:58.237" v="1270" actId="255"/>
          <ac:spMkLst>
            <pc:docMk/>
            <pc:sldMk cId="2595880567" sldId="259"/>
            <ac:spMk id="3" creationId="{21B05C23-ED34-AD6C-82E4-6DCD39463416}"/>
          </ac:spMkLst>
        </pc:spChg>
        <pc:spChg chg="add del">
          <ac:chgData name="Niels Investmentguru" userId="613c8a6fc6d50eb3" providerId="LiveId" clId="{1961DBC8-084F-4B77-855B-E236E400187B}" dt="2023-08-21T11:24:14.610" v="36" actId="478"/>
          <ac:spMkLst>
            <pc:docMk/>
            <pc:sldMk cId="2595880567" sldId="259"/>
            <ac:spMk id="4" creationId="{52241724-2908-BCAE-0CCD-334BB840D1F2}"/>
          </ac:spMkLst>
        </pc:spChg>
        <pc:graphicFrameChg chg="add mod modGraphic">
          <ac:chgData name="Niels Investmentguru" userId="613c8a6fc6d50eb3" providerId="LiveId" clId="{1961DBC8-084F-4B77-855B-E236E400187B}" dt="2023-08-21T11:38:42.535" v="679" actId="12385"/>
          <ac:graphicFrameMkLst>
            <pc:docMk/>
            <pc:sldMk cId="2595880567" sldId="259"/>
            <ac:graphicFrameMk id="7" creationId="{E3CA4C1C-4E43-093D-472D-84DF0B00C9C5}"/>
          </ac:graphicFrameMkLst>
        </pc:graphicFrameChg>
      </pc:sldChg>
      <pc:sldChg chg="addSp delSp modSp add mod ord setBg">
        <pc:chgData name="Niels Investmentguru" userId="613c8a6fc6d50eb3" providerId="LiveId" clId="{1961DBC8-084F-4B77-855B-E236E400187B}" dt="2023-08-24T13:43:30.103" v="1622" actId="478"/>
        <pc:sldMkLst>
          <pc:docMk/>
          <pc:sldMk cId="1042183365" sldId="260"/>
        </pc:sldMkLst>
        <pc:spChg chg="mod">
          <ac:chgData name="Niels Investmentguru" userId="613c8a6fc6d50eb3" providerId="LiveId" clId="{1961DBC8-084F-4B77-855B-E236E400187B}" dt="2023-08-21T11:55:13.994" v="1309" actId="26606"/>
          <ac:spMkLst>
            <pc:docMk/>
            <pc:sldMk cId="1042183365" sldId="260"/>
            <ac:spMk id="2" creationId="{F8124B2F-5E90-427F-1B35-027546A82B12}"/>
          </ac:spMkLst>
        </pc:spChg>
        <pc:spChg chg="mod">
          <ac:chgData name="Niels Investmentguru" userId="613c8a6fc6d50eb3" providerId="LiveId" clId="{1961DBC8-084F-4B77-855B-E236E400187B}" dt="2023-08-21T11:55:13.994" v="1309" actId="26606"/>
          <ac:spMkLst>
            <pc:docMk/>
            <pc:sldMk cId="1042183365" sldId="260"/>
            <ac:spMk id="3" creationId="{21B05C23-ED34-AD6C-82E4-6DCD39463416}"/>
          </ac:spMkLst>
        </pc:spChg>
        <pc:spChg chg="add del mod">
          <ac:chgData name="Niels Investmentguru" userId="613c8a6fc6d50eb3" providerId="LiveId" clId="{1961DBC8-084F-4B77-855B-E236E400187B}" dt="2023-08-24T13:43:30.103" v="1622" actId="478"/>
          <ac:spMkLst>
            <pc:docMk/>
            <pc:sldMk cId="1042183365" sldId="260"/>
            <ac:spMk id="4" creationId="{0B972959-3E06-AEC1-F23A-79BB324177A8}"/>
          </ac:spMkLst>
        </pc:spChg>
        <pc:spChg chg="mod ord">
          <ac:chgData name="Niels Investmentguru" userId="613c8a6fc6d50eb3" providerId="LiveId" clId="{1961DBC8-084F-4B77-855B-E236E400187B}" dt="2023-08-21T11:55:13.994" v="1309" actId="26606"/>
          <ac:spMkLst>
            <pc:docMk/>
            <pc:sldMk cId="1042183365" sldId="260"/>
            <ac:spMk id="5" creationId="{AC456979-C85A-C70A-5995-28B89534B0CA}"/>
          </ac:spMkLst>
        </pc:spChg>
        <pc:spChg chg="add del">
          <ac:chgData name="Niels Investmentguru" userId="613c8a6fc6d50eb3" providerId="LiveId" clId="{1961DBC8-084F-4B77-855B-E236E400187B}" dt="2023-08-21T11:55:13.994" v="1309" actId="26606"/>
          <ac:spMkLst>
            <pc:docMk/>
            <pc:sldMk cId="1042183365" sldId="260"/>
            <ac:spMk id="14" creationId="{99F1FFA9-D672-408C-9220-ADEEC6ABDD09}"/>
          </ac:spMkLst>
        </pc:spChg>
        <pc:picChg chg="ord">
          <ac:chgData name="Niels Investmentguru" userId="613c8a6fc6d50eb3" providerId="LiveId" clId="{1961DBC8-084F-4B77-855B-E236E400187B}" dt="2023-08-21T11:55:13.994" v="1309" actId="26606"/>
          <ac:picMkLst>
            <pc:docMk/>
            <pc:sldMk cId="1042183365" sldId="260"/>
            <ac:picMk id="6" creationId="{15FBD4CD-0B3D-0787-22A8-ACE67FBEA4BD}"/>
          </ac:picMkLst>
        </pc:picChg>
        <pc:picChg chg="add mod">
          <ac:chgData name="Niels Investmentguru" userId="613c8a6fc6d50eb3" providerId="LiveId" clId="{1961DBC8-084F-4B77-855B-E236E400187B}" dt="2023-08-24T13:38:28.010" v="1448" actId="1076"/>
          <ac:picMkLst>
            <pc:docMk/>
            <pc:sldMk cId="1042183365" sldId="260"/>
            <ac:picMk id="7" creationId="{63514996-CE98-C6CE-D5A9-30AC6C0F9BA6}"/>
          </ac:picMkLst>
        </pc:picChg>
        <pc:picChg chg="add mod">
          <ac:chgData name="Niels Investmentguru" userId="613c8a6fc6d50eb3" providerId="LiveId" clId="{1961DBC8-084F-4B77-855B-E236E400187B}" dt="2023-08-24T13:38:19.205" v="1445" actId="14100"/>
          <ac:picMkLst>
            <pc:docMk/>
            <pc:sldMk cId="1042183365" sldId="260"/>
            <ac:picMk id="9" creationId="{4D00C8E3-91D6-87B5-3040-10544E603379}"/>
          </ac:picMkLst>
        </pc:picChg>
        <pc:picChg chg="add del mod">
          <ac:chgData name="Niels Investmentguru" userId="613c8a6fc6d50eb3" providerId="LiveId" clId="{1961DBC8-084F-4B77-855B-E236E400187B}" dt="2023-08-21T11:54:57.331" v="1301" actId="478"/>
          <ac:picMkLst>
            <pc:docMk/>
            <pc:sldMk cId="1042183365" sldId="260"/>
            <ac:picMk id="11" creationId="{B567CE9C-6D4D-4AB8-70F5-13AFE45E043E}"/>
          </ac:picMkLst>
        </pc:picChg>
        <pc:picChg chg="add mod">
          <ac:chgData name="Niels Investmentguru" userId="613c8a6fc6d50eb3" providerId="LiveId" clId="{1961DBC8-084F-4B77-855B-E236E400187B}" dt="2023-08-24T13:38:42.508" v="1454" actId="1076"/>
          <ac:picMkLst>
            <pc:docMk/>
            <pc:sldMk cId="1042183365" sldId="260"/>
            <ac:picMk id="13" creationId="{D2031117-6F8D-C478-5EF9-A2DB98FEEB71}"/>
          </ac:picMkLst>
        </pc:picChg>
        <pc:picChg chg="add mod">
          <ac:chgData name="Niels Investmentguru" userId="613c8a6fc6d50eb3" providerId="LiveId" clId="{1961DBC8-084F-4B77-855B-E236E400187B}" dt="2023-08-24T13:38:36.012" v="1452" actId="1076"/>
          <ac:picMkLst>
            <pc:docMk/>
            <pc:sldMk cId="1042183365" sldId="260"/>
            <ac:picMk id="16" creationId="{F9354A60-AFE3-EEFB-AC50-9DA72DB6629A}"/>
          </ac:picMkLst>
        </pc:picChg>
        <pc:picChg chg="add del mod">
          <ac:chgData name="Niels Investmentguru" userId="613c8a6fc6d50eb3" providerId="LiveId" clId="{1961DBC8-084F-4B77-855B-E236E400187B}" dt="2023-08-21T12:00:03.837" v="1376" actId="478"/>
          <ac:picMkLst>
            <pc:docMk/>
            <pc:sldMk cId="1042183365" sldId="260"/>
            <ac:picMk id="18" creationId="{B286BB9B-9F50-2240-5750-DEF3BAA5387E}"/>
          </ac:picMkLst>
        </pc:picChg>
        <pc:picChg chg="add mod">
          <ac:chgData name="Niels Investmentguru" userId="613c8a6fc6d50eb3" providerId="LiveId" clId="{1961DBC8-084F-4B77-855B-E236E400187B}" dt="2023-08-24T13:38:41.208" v="1453" actId="1076"/>
          <ac:picMkLst>
            <pc:docMk/>
            <pc:sldMk cId="1042183365" sldId="260"/>
            <ac:picMk id="20" creationId="{5587F1D2-CD22-B080-0C9F-DD2BFC4505C4}"/>
          </ac:picMkLst>
        </pc:picChg>
      </pc:sldChg>
      <pc:sldChg chg="modSp add mod">
        <pc:chgData name="Niels Investmentguru" userId="613c8a6fc6d50eb3" providerId="LiveId" clId="{1961DBC8-084F-4B77-855B-E236E400187B}" dt="2023-08-24T13:38:48.769" v="1455" actId="14734"/>
        <pc:sldMkLst>
          <pc:docMk/>
          <pc:sldMk cId="2586883386" sldId="261"/>
        </pc:sldMkLst>
        <pc:spChg chg="mod">
          <ac:chgData name="Niels Investmentguru" userId="613c8a6fc6d50eb3" providerId="LiveId" clId="{1961DBC8-084F-4B77-855B-E236E400187B}" dt="2023-08-21T11:32:44.089" v="616" actId="20577"/>
          <ac:spMkLst>
            <pc:docMk/>
            <pc:sldMk cId="2586883386" sldId="261"/>
            <ac:spMk id="2" creationId="{F8124B2F-5E90-427F-1B35-027546A82B12}"/>
          </ac:spMkLst>
        </pc:spChg>
        <pc:spChg chg="mod">
          <ac:chgData name="Niels Investmentguru" userId="613c8a6fc6d50eb3" providerId="LiveId" clId="{1961DBC8-084F-4B77-855B-E236E400187B}" dt="2023-08-21T11:51:53.344" v="1269" actId="255"/>
          <ac:spMkLst>
            <pc:docMk/>
            <pc:sldMk cId="2586883386" sldId="261"/>
            <ac:spMk id="3" creationId="{21B05C23-ED34-AD6C-82E4-6DCD39463416}"/>
          </ac:spMkLst>
        </pc:spChg>
        <pc:graphicFrameChg chg="modGraphic">
          <ac:chgData name="Niels Investmentguru" userId="613c8a6fc6d50eb3" providerId="LiveId" clId="{1961DBC8-084F-4B77-855B-E236E400187B}" dt="2023-08-24T13:38:48.769" v="1455" actId="14734"/>
          <ac:graphicFrameMkLst>
            <pc:docMk/>
            <pc:sldMk cId="2586883386" sldId="261"/>
            <ac:graphicFrameMk id="7" creationId="{E3CA4C1C-4E43-093D-472D-84DF0B00C9C5}"/>
          </ac:graphicFrameMkLst>
        </pc:graphicFrameChg>
      </pc:sldChg>
      <pc:sldChg chg="modSp add mod">
        <pc:chgData name="Niels Investmentguru" userId="613c8a6fc6d50eb3" providerId="LiveId" clId="{1961DBC8-084F-4B77-855B-E236E400187B}" dt="2023-08-21T11:52:35.529" v="1277" actId="1076"/>
        <pc:sldMkLst>
          <pc:docMk/>
          <pc:sldMk cId="1341866171" sldId="262"/>
        </pc:sldMkLst>
        <pc:spChg chg="mod">
          <ac:chgData name="Niels Investmentguru" userId="613c8a6fc6d50eb3" providerId="LiveId" clId="{1961DBC8-084F-4B77-855B-E236E400187B}" dt="2023-08-21T11:40:45.650" v="722" actId="20577"/>
          <ac:spMkLst>
            <pc:docMk/>
            <pc:sldMk cId="1341866171" sldId="262"/>
            <ac:spMk id="2" creationId="{F8124B2F-5E90-427F-1B35-027546A82B12}"/>
          </ac:spMkLst>
        </pc:spChg>
        <pc:spChg chg="mod">
          <ac:chgData name="Niels Investmentguru" userId="613c8a6fc6d50eb3" providerId="LiveId" clId="{1961DBC8-084F-4B77-855B-E236E400187B}" dt="2023-08-21T11:51:48.684" v="1268" actId="255"/>
          <ac:spMkLst>
            <pc:docMk/>
            <pc:sldMk cId="1341866171" sldId="262"/>
            <ac:spMk id="3" creationId="{21B05C23-ED34-AD6C-82E4-6DCD39463416}"/>
          </ac:spMkLst>
        </pc:spChg>
        <pc:graphicFrameChg chg="mod modGraphic">
          <ac:chgData name="Niels Investmentguru" userId="613c8a6fc6d50eb3" providerId="LiveId" clId="{1961DBC8-084F-4B77-855B-E236E400187B}" dt="2023-08-21T11:52:35.529" v="1277" actId="1076"/>
          <ac:graphicFrameMkLst>
            <pc:docMk/>
            <pc:sldMk cId="1341866171" sldId="262"/>
            <ac:graphicFrameMk id="7" creationId="{E3CA4C1C-4E43-093D-472D-84DF0B00C9C5}"/>
          </ac:graphicFrameMkLst>
        </pc:graphicFrameChg>
      </pc:sldChg>
      <pc:sldChg chg="modSp add mod">
        <pc:chgData name="Niels Investmentguru" userId="613c8a6fc6d50eb3" providerId="LiveId" clId="{1961DBC8-084F-4B77-855B-E236E400187B}" dt="2023-08-21T11:51:41.356" v="1267" actId="1076"/>
        <pc:sldMkLst>
          <pc:docMk/>
          <pc:sldMk cId="2355599577" sldId="263"/>
        </pc:sldMkLst>
        <pc:spChg chg="mod">
          <ac:chgData name="Niels Investmentguru" userId="613c8a6fc6d50eb3" providerId="LiveId" clId="{1961DBC8-084F-4B77-855B-E236E400187B}" dt="2023-08-21T11:43:44.811" v="883" actId="20577"/>
          <ac:spMkLst>
            <pc:docMk/>
            <pc:sldMk cId="2355599577" sldId="263"/>
            <ac:spMk id="2" creationId="{F8124B2F-5E90-427F-1B35-027546A82B12}"/>
          </ac:spMkLst>
        </pc:spChg>
        <pc:spChg chg="mod">
          <ac:chgData name="Niels Investmentguru" userId="613c8a6fc6d50eb3" providerId="LiveId" clId="{1961DBC8-084F-4B77-855B-E236E400187B}" dt="2023-08-21T11:51:37.308" v="1266" actId="404"/>
          <ac:spMkLst>
            <pc:docMk/>
            <pc:sldMk cId="2355599577" sldId="263"/>
            <ac:spMk id="3" creationId="{21B05C23-ED34-AD6C-82E4-6DCD39463416}"/>
          </ac:spMkLst>
        </pc:spChg>
        <pc:graphicFrameChg chg="mod modGraphic">
          <ac:chgData name="Niels Investmentguru" userId="613c8a6fc6d50eb3" providerId="LiveId" clId="{1961DBC8-084F-4B77-855B-E236E400187B}" dt="2023-08-21T11:51:41.356" v="1267" actId="1076"/>
          <ac:graphicFrameMkLst>
            <pc:docMk/>
            <pc:sldMk cId="2355599577" sldId="263"/>
            <ac:graphicFrameMk id="7" creationId="{E3CA4C1C-4E43-093D-472D-84DF0B00C9C5}"/>
          </ac:graphicFrameMkLst>
        </pc:graphicFrameChg>
      </pc:sldChg>
      <pc:sldChg chg="modSp add mod">
        <pc:chgData name="Niels Investmentguru" userId="613c8a6fc6d50eb3" providerId="LiveId" clId="{1961DBC8-084F-4B77-855B-E236E400187B}" dt="2023-08-21T12:05:51.374" v="1443" actId="20577"/>
        <pc:sldMkLst>
          <pc:docMk/>
          <pc:sldMk cId="2133325220" sldId="264"/>
        </pc:sldMkLst>
        <pc:spChg chg="mod">
          <ac:chgData name="Niels Investmentguru" userId="613c8a6fc6d50eb3" providerId="LiveId" clId="{1961DBC8-084F-4B77-855B-E236E400187B}" dt="2023-08-21T11:46:40.700" v="1003" actId="20577"/>
          <ac:spMkLst>
            <pc:docMk/>
            <pc:sldMk cId="2133325220" sldId="264"/>
            <ac:spMk id="2" creationId="{F8124B2F-5E90-427F-1B35-027546A82B12}"/>
          </ac:spMkLst>
        </pc:spChg>
        <pc:spChg chg="mod">
          <ac:chgData name="Niels Investmentguru" userId="613c8a6fc6d50eb3" providerId="LiveId" clId="{1961DBC8-084F-4B77-855B-E236E400187B}" dt="2023-08-21T12:05:51.374" v="1443" actId="20577"/>
          <ac:spMkLst>
            <pc:docMk/>
            <pc:sldMk cId="2133325220" sldId="264"/>
            <ac:spMk id="3" creationId="{21B05C23-ED34-AD6C-82E4-6DCD39463416}"/>
          </ac:spMkLst>
        </pc:spChg>
        <pc:graphicFrameChg chg="mod modGraphic">
          <ac:chgData name="Niels Investmentguru" userId="613c8a6fc6d50eb3" providerId="LiveId" clId="{1961DBC8-084F-4B77-855B-E236E400187B}" dt="2023-08-21T11:50:38.527" v="1257" actId="14100"/>
          <ac:graphicFrameMkLst>
            <pc:docMk/>
            <pc:sldMk cId="2133325220" sldId="264"/>
            <ac:graphicFrameMk id="7" creationId="{E3CA4C1C-4E43-093D-472D-84DF0B00C9C5}"/>
          </ac:graphicFrameMkLst>
        </pc:graphicFrameChg>
      </pc:sldChg>
      <pc:sldChg chg="addSp modSp add mod">
        <pc:chgData name="Niels Investmentguru" userId="613c8a6fc6d50eb3" providerId="LiveId" clId="{1961DBC8-084F-4B77-855B-E236E400187B}" dt="2023-08-24T13:40:05.287" v="1592" actId="1076"/>
        <pc:sldMkLst>
          <pc:docMk/>
          <pc:sldMk cId="4199243647" sldId="265"/>
        </pc:sldMkLst>
        <pc:spChg chg="mod">
          <ac:chgData name="Niels Investmentguru" userId="613c8a6fc6d50eb3" providerId="LiveId" clId="{1961DBC8-084F-4B77-855B-E236E400187B}" dt="2023-08-21T11:56:28.759" v="1333" actId="20577"/>
          <ac:spMkLst>
            <pc:docMk/>
            <pc:sldMk cId="4199243647" sldId="265"/>
            <ac:spMk id="2" creationId="{F8124B2F-5E90-427F-1B35-027546A82B12}"/>
          </ac:spMkLst>
        </pc:spChg>
        <pc:picChg chg="ord">
          <ac:chgData name="Niels Investmentguru" userId="613c8a6fc6d50eb3" providerId="LiveId" clId="{1961DBC8-084F-4B77-855B-E236E400187B}" dt="2023-08-21T11:57:53.317" v="1352" actId="166"/>
          <ac:picMkLst>
            <pc:docMk/>
            <pc:sldMk cId="4199243647" sldId="265"/>
            <ac:picMk id="6" creationId="{15FBD4CD-0B3D-0787-22A8-ACE67FBEA4BD}"/>
          </ac:picMkLst>
        </pc:picChg>
        <pc:picChg chg="add mod">
          <ac:chgData name="Niels Investmentguru" userId="613c8a6fc6d50eb3" providerId="LiveId" clId="{1961DBC8-084F-4B77-855B-E236E400187B}" dt="2023-08-24T13:40:02.219" v="1591" actId="1076"/>
          <ac:picMkLst>
            <pc:docMk/>
            <pc:sldMk cId="4199243647" sldId="265"/>
            <ac:picMk id="7" creationId="{5F87D4B7-7CF8-D704-D00B-6D57D4FB285A}"/>
          </ac:picMkLst>
        </pc:picChg>
        <pc:picChg chg="add mod">
          <ac:chgData name="Niels Investmentguru" userId="613c8a6fc6d50eb3" providerId="LiveId" clId="{1961DBC8-084F-4B77-855B-E236E400187B}" dt="2023-08-21T11:57:55.451" v="1353" actId="1440"/>
          <ac:picMkLst>
            <pc:docMk/>
            <pc:sldMk cId="4199243647" sldId="265"/>
            <ac:picMk id="9" creationId="{D32A0910-FE84-6B2D-1937-6308EF5EA523}"/>
          </ac:picMkLst>
        </pc:picChg>
        <pc:picChg chg="add mod">
          <ac:chgData name="Niels Investmentguru" userId="613c8a6fc6d50eb3" providerId="LiveId" clId="{1961DBC8-084F-4B77-855B-E236E400187B}" dt="2023-08-24T13:40:05.287" v="1592" actId="1076"/>
          <ac:picMkLst>
            <pc:docMk/>
            <pc:sldMk cId="4199243647" sldId="265"/>
            <ac:picMk id="11" creationId="{A874C680-03B0-C978-E6DA-4B4EC6C163B8}"/>
          </ac:picMkLst>
        </pc:picChg>
      </pc:sldChg>
      <pc:sldChg chg="addSp modSp add mod">
        <pc:chgData name="Niels Investmentguru" userId="613c8a6fc6d50eb3" providerId="LiveId" clId="{1961DBC8-084F-4B77-855B-E236E400187B}" dt="2023-08-24T13:39:52.287" v="1590" actId="20577"/>
        <pc:sldMkLst>
          <pc:docMk/>
          <pc:sldMk cId="2241608022" sldId="266"/>
        </pc:sldMkLst>
        <pc:spChg chg="mod">
          <ac:chgData name="Niels Investmentguru" userId="613c8a6fc6d50eb3" providerId="LiveId" clId="{1961DBC8-084F-4B77-855B-E236E400187B}" dt="2023-08-21T11:55:33.132" v="1312" actId="20577"/>
          <ac:spMkLst>
            <pc:docMk/>
            <pc:sldMk cId="2241608022" sldId="266"/>
            <ac:spMk id="2" creationId="{F8124B2F-5E90-427F-1B35-027546A82B12}"/>
          </ac:spMkLst>
        </pc:spChg>
        <pc:spChg chg="add mod">
          <ac:chgData name="Niels Investmentguru" userId="613c8a6fc6d50eb3" providerId="LiveId" clId="{1961DBC8-084F-4B77-855B-E236E400187B}" dt="2023-08-24T13:39:52.287" v="1590" actId="20577"/>
          <ac:spMkLst>
            <pc:docMk/>
            <pc:sldMk cId="2241608022" sldId="266"/>
            <ac:spMk id="4" creationId="{05AC347D-0CB9-B621-9063-940B91AD7238}"/>
          </ac:spMkLst>
        </pc:spChg>
        <pc:picChg chg="add mod">
          <ac:chgData name="Niels Investmentguru" userId="613c8a6fc6d50eb3" providerId="LiveId" clId="{1961DBC8-084F-4B77-855B-E236E400187B}" dt="2023-08-21T11:56:24.581" v="1331" actId="1076"/>
          <ac:picMkLst>
            <pc:docMk/>
            <pc:sldMk cId="2241608022" sldId="266"/>
            <ac:picMk id="7" creationId="{C6A4BE5A-AA15-4AC5-5DA2-384594D0748D}"/>
          </ac:picMkLst>
        </pc:picChg>
        <pc:picChg chg="add mod">
          <ac:chgData name="Niels Investmentguru" userId="613c8a6fc6d50eb3" providerId="LiveId" clId="{1961DBC8-084F-4B77-855B-E236E400187B}" dt="2023-08-21T11:56:14.364" v="1327" actId="1076"/>
          <ac:picMkLst>
            <pc:docMk/>
            <pc:sldMk cId="2241608022" sldId="266"/>
            <ac:picMk id="9" creationId="{EA85E99D-1A23-2BD0-CB50-9C5CB5305989}"/>
          </ac:picMkLst>
        </pc:picChg>
      </pc:sldChg>
      <pc:sldChg chg="addSp modSp add mod">
        <pc:chgData name="Niels Investmentguru" userId="613c8a6fc6d50eb3" providerId="LiveId" clId="{1961DBC8-084F-4B77-855B-E236E400187B}" dt="2023-08-24T13:51:05.554" v="1849" actId="20577"/>
        <pc:sldMkLst>
          <pc:docMk/>
          <pc:sldMk cId="302805728" sldId="267"/>
        </pc:sldMkLst>
        <pc:spChg chg="mod">
          <ac:chgData name="Niels Investmentguru" userId="613c8a6fc6d50eb3" providerId="LiveId" clId="{1961DBC8-084F-4B77-855B-E236E400187B}" dt="2023-08-24T13:51:05.554" v="1849" actId="20577"/>
          <ac:spMkLst>
            <pc:docMk/>
            <pc:sldMk cId="302805728" sldId="267"/>
            <ac:spMk id="2" creationId="{F8124B2F-5E90-427F-1B35-027546A82B12}"/>
          </ac:spMkLst>
        </pc:spChg>
        <pc:picChg chg="add mod">
          <ac:chgData name="Niels Investmentguru" userId="613c8a6fc6d50eb3" providerId="LiveId" clId="{1961DBC8-084F-4B77-855B-E236E400187B}" dt="2023-08-24T13:50:37.566" v="1847" actId="14100"/>
          <ac:picMkLst>
            <pc:docMk/>
            <pc:sldMk cId="302805728" sldId="267"/>
            <ac:picMk id="7" creationId="{8323BA2B-3151-35A7-BB56-511E1134F8F9}"/>
          </ac:picMkLst>
        </pc:picChg>
        <pc:picChg chg="add mod">
          <ac:chgData name="Niels Investmentguru" userId="613c8a6fc6d50eb3" providerId="LiveId" clId="{1961DBC8-084F-4B77-855B-E236E400187B}" dt="2023-08-21T12:01:24.510" v="1398" actId="1440"/>
          <ac:picMkLst>
            <pc:docMk/>
            <pc:sldMk cId="302805728" sldId="267"/>
            <ac:picMk id="9" creationId="{23D46598-2EBF-68D4-15AF-2213D50BAB8A}"/>
          </ac:picMkLst>
        </pc:picChg>
      </pc:sldChg>
      <pc:sldChg chg="new del">
        <pc:chgData name="Niels Investmentguru" userId="613c8a6fc6d50eb3" providerId="LiveId" clId="{1961DBC8-084F-4B77-855B-E236E400187B}" dt="2023-08-24T13:46:44.276" v="1846" actId="2696"/>
        <pc:sldMkLst>
          <pc:docMk/>
          <pc:sldMk cId="700079260" sldId="268"/>
        </pc:sldMkLst>
      </pc:sldChg>
      <pc:sldChg chg="addSp delSp modSp add mod ord">
        <pc:chgData name="Niels Investmentguru" userId="613c8a6fc6d50eb3" providerId="LiveId" clId="{1961DBC8-084F-4B77-855B-E236E400187B}" dt="2023-08-21T12:05:02.468" v="1421" actId="166"/>
        <pc:sldMkLst>
          <pc:docMk/>
          <pc:sldMk cId="2761480799" sldId="269"/>
        </pc:sldMkLst>
        <pc:spChg chg="mod">
          <ac:chgData name="Niels Investmentguru" userId="613c8a6fc6d50eb3" providerId="LiveId" clId="{1961DBC8-084F-4B77-855B-E236E400187B}" dt="2023-08-21T12:01:44.223" v="1405" actId="20577"/>
          <ac:spMkLst>
            <pc:docMk/>
            <pc:sldMk cId="2761480799" sldId="269"/>
            <ac:spMk id="2" creationId="{F8124B2F-5E90-427F-1B35-027546A82B12}"/>
          </ac:spMkLst>
        </pc:spChg>
        <pc:picChg chg="ord">
          <ac:chgData name="Niels Investmentguru" userId="613c8a6fc6d50eb3" providerId="LiveId" clId="{1961DBC8-084F-4B77-855B-E236E400187B}" dt="2023-08-21T12:05:02.468" v="1421" actId="166"/>
          <ac:picMkLst>
            <pc:docMk/>
            <pc:sldMk cId="2761480799" sldId="269"/>
            <ac:picMk id="6" creationId="{15FBD4CD-0B3D-0787-22A8-ACE67FBEA4BD}"/>
          </ac:picMkLst>
        </pc:picChg>
        <pc:picChg chg="del">
          <ac:chgData name="Niels Investmentguru" userId="613c8a6fc6d50eb3" providerId="LiveId" clId="{1961DBC8-084F-4B77-855B-E236E400187B}" dt="2023-08-21T12:04:13.766" v="1406" actId="478"/>
          <ac:picMkLst>
            <pc:docMk/>
            <pc:sldMk cId="2761480799" sldId="269"/>
            <ac:picMk id="7" creationId="{8323BA2B-3151-35A7-BB56-511E1134F8F9}"/>
          </ac:picMkLst>
        </pc:picChg>
        <pc:picChg chg="add mod">
          <ac:chgData name="Niels Investmentguru" userId="613c8a6fc6d50eb3" providerId="LiveId" clId="{1961DBC8-084F-4B77-855B-E236E400187B}" dt="2023-08-21T12:04:20.026" v="1410" actId="1440"/>
          <ac:picMkLst>
            <pc:docMk/>
            <pc:sldMk cId="2761480799" sldId="269"/>
            <ac:picMk id="8" creationId="{1314385C-1DE4-5B4B-7C6A-D4D81B680BE2}"/>
          </ac:picMkLst>
        </pc:picChg>
        <pc:picChg chg="del">
          <ac:chgData name="Niels Investmentguru" userId="613c8a6fc6d50eb3" providerId="LiveId" clId="{1961DBC8-084F-4B77-855B-E236E400187B}" dt="2023-08-21T12:04:31.751" v="1411" actId="478"/>
          <ac:picMkLst>
            <pc:docMk/>
            <pc:sldMk cId="2761480799" sldId="269"/>
            <ac:picMk id="9" creationId="{23D46598-2EBF-68D4-15AF-2213D50BAB8A}"/>
          </ac:picMkLst>
        </pc:picChg>
        <pc:picChg chg="add mod">
          <ac:chgData name="Niels Investmentguru" userId="613c8a6fc6d50eb3" providerId="LiveId" clId="{1961DBC8-084F-4B77-855B-E236E400187B}" dt="2023-08-21T12:04:57.571" v="1420" actId="1076"/>
          <ac:picMkLst>
            <pc:docMk/>
            <pc:sldMk cId="2761480799" sldId="269"/>
            <ac:picMk id="11" creationId="{CDC6AA47-F0DE-CE79-A9EC-708CCF30552B}"/>
          </ac:picMkLst>
        </pc:picChg>
        <pc:picChg chg="add mod">
          <ac:chgData name="Niels Investmentguru" userId="613c8a6fc6d50eb3" providerId="LiveId" clId="{1961DBC8-084F-4B77-855B-E236E400187B}" dt="2023-08-21T12:04:52.973" v="1418" actId="14100"/>
          <ac:picMkLst>
            <pc:docMk/>
            <pc:sldMk cId="2761480799" sldId="269"/>
            <ac:picMk id="13" creationId="{4DCB708F-F0C0-A1D3-948D-3FF3FFA57AB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411A62-CBB2-456F-951A-20CB715E87C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CBBA7-EF86-46AC-907B-480DC56F8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73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60 Seconds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066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4363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015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641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60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541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396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809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840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483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5992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714B95-53A6-40A2-94FB-78ABD5A476C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43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E4C9C-904F-42C6-9E1B-59937A96F4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B82CD8-8571-8AD1-3ED2-1837E90A9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6073D-0F4A-AF19-AF59-080A115F0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FBCB4-01F1-3C17-38AB-FCC08430C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63078-5FDD-12B0-7006-D888F05DF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06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4CEB4-91C0-8D25-D109-B8F53750F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4807EB-0004-332D-1413-C110A8BB1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D6754-A2F3-54D1-A165-11F9923D0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64207-621E-28CE-0A8A-C47CF5BE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925F6-3CDB-F8BF-60D9-2C691DEAB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17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582B21-9278-5667-01D9-F8C67F8FD9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A2BF3-155C-4D05-84CE-9CB4F31FF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8CDB3-4C14-E032-C9E0-80535A378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2E4FA-9345-9AF9-786C-904E9F026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82546-1EE5-635E-53B4-BA63A16FB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74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8C4F-91D2-F12A-E232-C01906618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FB02F-1FCA-6011-3DB9-4939F049B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4CB15-296B-8C22-94F8-996952412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5D0BE-5DF2-C589-9DB2-9E845490D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ED8D6-00AB-6138-BDE1-F8652B78A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82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AA94-FD30-B0F4-E43B-B01714423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77D77-DD61-D491-738D-D42041AD9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098FD-E366-64E3-FC63-740E340D4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1DF91-08DD-001D-8CD2-EC215FD3A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1CAEF-CAA3-697B-6945-401BC8BE0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24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4F711-6C3D-0078-BECF-B9783E034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1E0F1-2E77-30DC-9465-CB8792E02C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E642FD-B4EA-8AD3-C130-7233819A81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5E370-E8D1-1BAD-048A-934774421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D18B34-03D7-8B48-859D-CB4D0BE19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0B73D-6EAC-9699-1AA7-1734A248F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77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D612A-4FE6-96C6-1334-D29CA9F1C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AF1BB-E6E8-A5FA-41BE-B70ADCFDE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65E79F-FEF3-C331-AC55-C562C555B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788E24-D64E-5EAB-07E8-A72EAC6C3B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F6C229-71C3-1299-E078-4AD7A0C0C8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4F2503-B41A-46B4-9001-3FDB83971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D88D8D-8CDB-9245-AC5F-C9AC9B46D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FB5754-506A-1D47-36D3-16A480288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317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11B7D-B363-C29B-4547-046BF22A4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1359DD-6D40-28BB-9A30-1410A03B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80947E-510E-988E-8F07-8DC18EBB4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C5BF75-ABBC-BC58-9C36-310803DD2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713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7E752F-45EC-BD6D-4A56-E0BAB683F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7D8A7B-EED0-394C-845F-748809172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9C8B0F-1D5D-5446-40CA-43BEE7115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364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F2B4F-8E6D-91F8-22ED-6E79D05E2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9365A-82D4-543F-B4F8-C9FD7EF01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FEBEF-6B16-7B82-06F6-9963A503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92812-9BED-BCC4-BF5A-22070D672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8E6522-7631-FB3F-6682-BBBFF4B5A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C440A0-12C4-D5E5-0257-D974648E0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4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5B674-AB17-870E-C5BB-BEE9EEAAD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B11212-A137-7F44-DD14-24EAB26DD3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A0FA3B-B7CF-2C10-D546-3FC3652C2E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E2035-EEE9-B387-978A-E96822343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AEE5C-26AD-5D33-F786-70D8E0A75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422EAA-8E67-4846-365F-0DB10E8F3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828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EA365D-CEDD-0D78-4B3A-27D8FF4AA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416A6-0C5E-0697-280A-58ADD56A0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FE02C-ADE4-CE46-6FB6-DC2412AB3F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D94FD-A4FA-4B5E-8B60-4EB818E5C86D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0C3EB-9CC2-BEB5-D65C-8C60D2F55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C0C13-6CA2-200B-1311-BCF64B6682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F8229-A60E-411E-AD5F-34E0C655B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98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9768"/>
            <a:ext cx="9144000" cy="2273980"/>
          </a:xfrm>
        </p:spPr>
        <p:txBody>
          <a:bodyPr>
            <a:normAutofit fontScale="90000"/>
          </a:bodyPr>
          <a:lstStyle/>
          <a:p>
            <a: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  <a:t> Master Thesis on Intelligent Interactive Systems</a:t>
            </a:r>
            <a:b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</a:br>
            <a: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  <a:t> </a:t>
            </a:r>
            <a:b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</a:br>
            <a:r>
              <a:rPr lang="en-US" sz="2400" b="0" i="0" u="none" strike="noStrike" baseline="0" dirty="0" err="1">
                <a:solidFill>
                  <a:srgbClr val="000000"/>
                </a:solidFill>
                <a:latin typeface="Sans Serif   "/>
              </a:rPr>
              <a:t>Universitat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  <a:t>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Sans Serif   "/>
              </a:rPr>
              <a:t>Pompeu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  <a:t> </a:t>
            </a:r>
            <a:r>
              <a:rPr lang="en-US" sz="2400" b="0" i="0" u="none" strike="noStrike" baseline="0" dirty="0" err="1">
                <a:solidFill>
                  <a:srgbClr val="000000"/>
                </a:solidFill>
                <a:latin typeface="Sans Serif   "/>
              </a:rPr>
              <a:t>Fabra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  <a:t> </a:t>
            </a:r>
            <a:b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</a:br>
            <a:b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</a:br>
            <a: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  <a:t>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Sans Serif   "/>
              </a:rPr>
              <a:t>The Price Impact of Sustainability on Housing Prices in Barcelona </a:t>
            </a:r>
            <a:br>
              <a:rPr lang="en-US" sz="2400" b="1" i="0" u="none" strike="noStrike" baseline="0" dirty="0">
                <a:solidFill>
                  <a:srgbClr val="000000"/>
                </a:solidFill>
                <a:latin typeface="Sans Serif   "/>
              </a:rPr>
            </a:br>
            <a:b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</a:br>
            <a:r>
              <a:rPr lang="en-US" sz="2400" b="0" i="0" u="none" strike="noStrike" baseline="0" dirty="0">
                <a:solidFill>
                  <a:srgbClr val="000000"/>
                </a:solidFill>
                <a:latin typeface="Sans Serif   "/>
              </a:rPr>
              <a:t> </a:t>
            </a:r>
            <a:r>
              <a:rPr lang="en-US" sz="2400" b="0" i="1" u="none" strike="noStrike" baseline="0" dirty="0">
                <a:solidFill>
                  <a:srgbClr val="000000"/>
                </a:solidFill>
                <a:latin typeface="Sans Serif   "/>
              </a:rPr>
              <a:t>A Multidimensional Data-Driven Approach </a:t>
            </a:r>
            <a:endParaRPr lang="en-US" sz="7200" dirty="0">
              <a:latin typeface="Sans Serif   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81336"/>
            <a:ext cx="9144000" cy="1381328"/>
          </a:xfrm>
        </p:spPr>
        <p:txBody>
          <a:bodyPr>
            <a:normAutofit/>
          </a:bodyPr>
          <a:lstStyle/>
          <a:p>
            <a:pPr algn="l"/>
            <a:endParaRPr lang="en-US" sz="2800" b="0" i="0" u="none" strike="noStrike" baseline="0" dirty="0">
              <a:solidFill>
                <a:srgbClr val="000000"/>
              </a:solidFill>
              <a:latin typeface="Sans Serif   "/>
            </a:endParaRPr>
          </a:p>
          <a:p>
            <a:r>
              <a:rPr lang="en-US" sz="2000" b="0" i="0" u="none" strike="noStrike" baseline="0" dirty="0">
                <a:solidFill>
                  <a:srgbClr val="000000"/>
                </a:solidFill>
                <a:latin typeface="Sans Serif   "/>
              </a:rPr>
              <a:t> Author: Niels Box </a:t>
            </a:r>
          </a:p>
          <a:p>
            <a:r>
              <a:rPr lang="en-US" sz="2000" b="0" i="0" u="none" strike="noStrike" baseline="0" dirty="0">
                <a:solidFill>
                  <a:srgbClr val="000000"/>
                </a:solidFill>
                <a:latin typeface="Sans Serif   "/>
              </a:rPr>
              <a:t>Supervisor: Manuel </a:t>
            </a:r>
            <a:r>
              <a:rPr lang="en-US" sz="2000" b="0" i="0" u="none" strike="noStrike" baseline="0" dirty="0" err="1">
                <a:solidFill>
                  <a:srgbClr val="000000"/>
                </a:solidFill>
                <a:latin typeface="Sans Serif   "/>
              </a:rPr>
              <a:t>Portela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Sans Serif   "/>
              </a:rPr>
              <a:t> </a:t>
            </a:r>
            <a:endParaRPr lang="en-US" sz="2800" dirty="0">
              <a:latin typeface="Sans Serif   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8102" y="5907087"/>
            <a:ext cx="2606040" cy="8985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3B961E-6424-88D8-C9D4-32F38BFB2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5D52BC-B9A3-8D84-CF7A-4CB58BB05945}"/>
              </a:ext>
            </a:extLst>
          </p:cNvPr>
          <p:cNvSpPr txBox="1"/>
          <p:nvPr/>
        </p:nvSpPr>
        <p:spPr>
          <a:xfrm>
            <a:off x="3262604" y="3593320"/>
            <a:ext cx="800566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FF0000"/>
                </a:solidFill>
                <a:latin typeface="Sans Serif   "/>
              </a:rPr>
              <a:t>Examples of Demonstrative Maps</a:t>
            </a:r>
          </a:p>
        </p:txBody>
      </p:sp>
    </p:spTree>
    <p:extLst>
      <p:ext uri="{BB962C8B-B14F-4D97-AF65-F5344CB8AC3E}">
        <p14:creationId xmlns:p14="http://schemas.microsoft.com/office/powerpoint/2010/main" val="212018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4: Screenshots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1553"/>
            <a:ext cx="10515600" cy="4661647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23BA2B-3151-35A7-BB56-511E1134F8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435" y="1976212"/>
            <a:ext cx="6179285" cy="40435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D46598-2EBF-68D4-15AF-2213D50BAB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4982" y="2441616"/>
            <a:ext cx="4467080" cy="32499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2805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5: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Purpose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and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parameters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2611"/>
            <a:ext cx="10515600" cy="4661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Sans Serif   "/>
                <a:cs typeface="Arial" panose="020B0604020202020204" pitchFamily="34" charset="0"/>
              </a:rPr>
              <a:t>The purpose of example 3 is to display information about the price impact of the environmental variables in Model 2 on the housing prices by the subdistrict showing only the highest and lowest category in </a:t>
            </a:r>
            <a:r>
              <a:rPr lang="en-US" sz="2400">
                <a:latin typeface="Sans Serif   "/>
                <a:cs typeface="Arial" panose="020B0604020202020204" pitchFamily="34" charset="0"/>
              </a:rPr>
              <a:t>100 categories.</a:t>
            </a:r>
            <a:endParaRPr lang="en-US" sz="2400" dirty="0">
              <a:latin typeface="Sans Serif   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endParaRPr lang="en-US" dirty="0">
              <a:latin typeface="Sans Serif   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3CA4C1C-4E43-093D-472D-84DF0B00C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9885098"/>
              </p:ext>
            </p:extLst>
          </p:nvPr>
        </p:nvGraphicFramePr>
        <p:xfrm>
          <a:off x="2814572" y="2499352"/>
          <a:ext cx="6491736" cy="43417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60019">
                  <a:extLst>
                    <a:ext uri="{9D8B030D-6E8A-4147-A177-3AD203B41FA5}">
                      <a16:colId xmlns:a16="http://schemas.microsoft.com/office/drawing/2014/main" val="1430136114"/>
                    </a:ext>
                  </a:extLst>
                </a:gridCol>
                <a:gridCol w="3831717">
                  <a:extLst>
                    <a:ext uri="{9D8B030D-6E8A-4147-A177-3AD203B41FA5}">
                      <a16:colId xmlns:a16="http://schemas.microsoft.com/office/drawing/2014/main" val="2617158224"/>
                    </a:ext>
                  </a:extLst>
                </a:gridCol>
              </a:tblGrid>
              <a:tr h="15253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Parameters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Example Map 5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7158612"/>
                  </a:ext>
                </a:extLst>
              </a:tr>
              <a:tr h="3049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Selected Sustainable Features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['Bus &amp; Metro PCA',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'Distance to Highway/Train (km)']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6707829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Map_save_name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‘slideshow_map_7'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9101627"/>
                  </a:ext>
                </a:extLst>
              </a:tr>
              <a:tr h="4624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Title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'Total Price Impact Sustainability Variables Model 7 on Residential Properties without outdoor facilities displaying and the highest and lowest category.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9147570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Subtitle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"Heckman Selection Model Barcelona"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0551621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Legend_title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'Quantile Total Price Impact Sustainable Variables'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5385216"/>
                  </a:ext>
                </a:extLst>
              </a:tr>
              <a:tr h="1510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Circle_Multiplier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869729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DF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df_ols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8050576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Model_result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SL_ols_model_7_result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6057350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Color_var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"Sustainable Features Price Impact"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2008322"/>
                  </a:ext>
                </a:extLst>
              </a:tr>
              <a:tr h="1510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N_color_cat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6991508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Model_predictors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Model_7_predictors_order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148298"/>
                  </a:ext>
                </a:extLst>
              </a:tr>
              <a:tr h="46088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+mn-lt"/>
                        </a:rPr>
                        <a:t>Filter_dic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[‘filter sign’] = ‘not equal to’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[‘filter variable’] ‘Outdoor facilities’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[‘filter value’] = 1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72159579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Variable_type_dic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Variable_type_predictors</a:t>
                      </a:r>
                      <a:r>
                        <a:rPr lang="en-US" sz="1000" dirty="0">
                          <a:effectLst/>
                        </a:rPr>
                        <a:t> (specified in the notebook)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89848220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 (specified in the notebook)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3719767"/>
                  </a:ext>
                </a:extLst>
              </a:tr>
              <a:tr h="1813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N_clusters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N/A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709289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Lat_col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‘latitude’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6574465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Long_col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‘longitude’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0001188"/>
                  </a:ext>
                </a:extLst>
              </a:tr>
              <a:tr h="1505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Show_all (True/False)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5719630"/>
                  </a:ext>
                </a:extLst>
              </a:tr>
              <a:tr h="1510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SVM_Cluster</a:t>
                      </a:r>
                      <a:r>
                        <a:rPr lang="en-US" sz="1000" dirty="0">
                          <a:effectLst/>
                        </a:rPr>
                        <a:t>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1905869"/>
                  </a:ext>
                </a:extLst>
              </a:tr>
              <a:tr h="1510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Subdistrict_Cluster</a:t>
                      </a:r>
                      <a:r>
                        <a:rPr lang="en-US" sz="1000" dirty="0">
                          <a:effectLst/>
                        </a:rPr>
                        <a:t>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2861029"/>
                  </a:ext>
                </a:extLst>
              </a:tr>
              <a:tr h="1813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Save (True/False)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9987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3325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5: Screenshots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1553"/>
            <a:ext cx="10515600" cy="4661647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14385C-1DE4-5B4B-7C6A-D4D81B680B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216" y="1939966"/>
            <a:ext cx="6818398" cy="44163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C6AA47-F0DE-CE79-A9EC-708CCF3055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5061" y="1564230"/>
            <a:ext cx="3990643" cy="26325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DCB708F-F0C0-A1D3-948D-3FF3FFA57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5061" y="4409942"/>
            <a:ext cx="3990642" cy="24480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61480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Introduction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1553"/>
            <a:ext cx="10515600" cy="466164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>
                <a:latin typeface="Sans Serif   "/>
                <a:cs typeface="Arial" panose="020B0604020202020204" pitchFamily="34" charset="0"/>
              </a:rPr>
              <a:t>Five demonstrative maps are shown to display the workings of the code and the offered flexibility.</a:t>
            </a:r>
          </a:p>
          <a:p>
            <a:pPr>
              <a:buFontTx/>
              <a:buChar char="-"/>
            </a:pPr>
            <a:endParaRPr lang="en-US" dirty="0">
              <a:latin typeface="Sans Serif   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Sans Serif   "/>
                <a:cs typeface="Arial" panose="020B0604020202020204" pitchFamily="34" charset="0"/>
              </a:rPr>
              <a:t>Firstly, the purpose of the demonstrative maps and the parameters are discussed</a:t>
            </a:r>
          </a:p>
          <a:p>
            <a:pPr>
              <a:buFontTx/>
              <a:buChar char="-"/>
            </a:pPr>
            <a:endParaRPr lang="en-US" dirty="0">
              <a:latin typeface="Sans Serif   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r>
              <a:rPr lang="en-US" dirty="0">
                <a:latin typeface="Sans Serif   "/>
                <a:cs typeface="Arial" panose="020B0604020202020204" pitchFamily="34" charset="0"/>
              </a:rPr>
              <a:t>Secondly, screenshots of the demonstrative map are shown. The screenshots include a variety of the screenshots from a high zoom level, low zoom level and shown cluster/property specific information. Therefore, it is recommended to view all the examples.</a:t>
            </a:r>
          </a:p>
          <a:p>
            <a:pPr>
              <a:buFontTx/>
              <a:buChar char="-"/>
            </a:pPr>
            <a:endParaRPr lang="en-US" dirty="0">
              <a:latin typeface="Sans Serif   "/>
              <a:cs typeface="Arial" panose="020B0604020202020204" pitchFamily="34" charset="0"/>
            </a:endParaRPr>
          </a:p>
          <a:p>
            <a:pPr>
              <a:buFontTx/>
              <a:buChar char="-"/>
            </a:pPr>
            <a:endParaRPr lang="en-US" dirty="0">
              <a:latin typeface="Sans Serif   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245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1: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Purpose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and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parameters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2611"/>
            <a:ext cx="10515600" cy="4661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Sans Serif   "/>
                <a:cs typeface="Arial" panose="020B0604020202020204" pitchFamily="34" charset="0"/>
              </a:rPr>
              <a:t>The purpose of example 1 is to display information about the price impact of all sustainable variables in Model 7 on the housing prices in the subdistrict Nou-</a:t>
            </a:r>
            <a:r>
              <a:rPr lang="en-US" sz="2400" dirty="0" err="1">
                <a:latin typeface="Sans Serif   "/>
                <a:cs typeface="Arial" panose="020B0604020202020204" pitchFamily="34" charset="0"/>
              </a:rPr>
              <a:t>Barris</a:t>
            </a:r>
            <a:r>
              <a:rPr lang="en-US" sz="2400" dirty="0">
                <a:latin typeface="Sans Serif   "/>
                <a:cs typeface="Arial" panose="020B0604020202020204" pitchFamily="34" charset="0"/>
              </a:rPr>
              <a:t>.</a:t>
            </a:r>
          </a:p>
          <a:p>
            <a:pPr>
              <a:buFontTx/>
              <a:buChar char="-"/>
            </a:pPr>
            <a:endParaRPr lang="en-US" dirty="0">
              <a:latin typeface="Sans Serif   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3CA4C1C-4E43-093D-472D-84DF0B00C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185087"/>
              </p:ext>
            </p:extLst>
          </p:nvPr>
        </p:nvGraphicFramePr>
        <p:xfrm>
          <a:off x="3074352" y="2812535"/>
          <a:ext cx="6043295" cy="40454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76268">
                  <a:extLst>
                    <a:ext uri="{9D8B030D-6E8A-4147-A177-3AD203B41FA5}">
                      <a16:colId xmlns:a16="http://schemas.microsoft.com/office/drawing/2014/main" val="1430136114"/>
                    </a:ext>
                  </a:extLst>
                </a:gridCol>
                <a:gridCol w="3567027">
                  <a:extLst>
                    <a:ext uri="{9D8B030D-6E8A-4147-A177-3AD203B41FA5}">
                      <a16:colId xmlns:a16="http://schemas.microsoft.com/office/drawing/2014/main" val="2617158224"/>
                    </a:ext>
                  </a:extLst>
                </a:gridCol>
              </a:tblGrid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Parameters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Example Map 1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7158612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Selected Sustainable Features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Sustainable_predictors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6707829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Map_save_name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‘slideshow_map_1'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9101627"/>
                  </a:ext>
                </a:extLst>
              </a:tr>
              <a:tr h="3235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'Total Price Impact Sustainability Variables Model 7 on Residential Properties in the District Nou-</a:t>
                      </a:r>
                      <a:r>
                        <a:rPr lang="en-US" sz="1000" dirty="0" err="1">
                          <a:effectLst/>
                        </a:rPr>
                        <a:t>Barris</a:t>
                      </a:r>
                      <a:r>
                        <a:rPr lang="en-US" sz="1000" dirty="0">
                          <a:effectLst/>
                        </a:rPr>
                        <a:t>’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9147570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Subtitle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"Heckman Selection Model Barcelona"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0551621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Legend_title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'Quantile Total Price Impact Sustainable Variables'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5385216"/>
                  </a:ext>
                </a:extLst>
              </a:tr>
              <a:tr h="1594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Circle_Multiplier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15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869729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DF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df_ols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8050576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Model_result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SL_ols_model_7_result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6057350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Color_var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"Sustainable Features Price Impact"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2008322"/>
                  </a:ext>
                </a:extLst>
              </a:tr>
              <a:tr h="1594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N_color_cat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10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6991508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Model_predictors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Model_7_predictors_order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148298"/>
                  </a:ext>
                </a:extLst>
              </a:tr>
              <a:tr h="4865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Filter_dic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Filter_dic</a:t>
                      </a:r>
                      <a:r>
                        <a:rPr lang="en-US" sz="1000" dirty="0">
                          <a:effectLst/>
                        </a:rPr>
                        <a:t>[‘</a:t>
                      </a:r>
                      <a:r>
                        <a:rPr lang="en-US" sz="1000" dirty="0" err="1">
                          <a:effectLst/>
                        </a:rPr>
                        <a:t>filter_sign</a:t>
                      </a:r>
                      <a:r>
                        <a:rPr lang="en-US" sz="1000" dirty="0">
                          <a:effectLst/>
                        </a:rPr>
                        <a:t>’] = ‘equal to’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Filter_dic</a:t>
                      </a:r>
                      <a:r>
                        <a:rPr lang="en-US" sz="1000" dirty="0">
                          <a:effectLst/>
                        </a:rPr>
                        <a:t>[‘filter variable’] = ‘District’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Filter_dic</a:t>
                      </a:r>
                      <a:r>
                        <a:rPr lang="en-US" sz="1000" dirty="0">
                          <a:effectLst/>
                        </a:rPr>
                        <a:t>[</a:t>
                      </a:r>
                      <a:r>
                        <a:rPr lang="en-US" sz="1000" dirty="0" err="1">
                          <a:effectLst/>
                        </a:rPr>
                        <a:t>filter_value</a:t>
                      </a:r>
                      <a:r>
                        <a:rPr lang="en-US" sz="1000" dirty="0">
                          <a:effectLst/>
                        </a:rPr>
                        <a:t>’] = ‘District Nou </a:t>
                      </a:r>
                      <a:r>
                        <a:rPr lang="en-US" sz="1000" dirty="0" err="1">
                          <a:effectLst/>
                        </a:rPr>
                        <a:t>Barris</a:t>
                      </a:r>
                      <a:r>
                        <a:rPr lang="en-US" sz="1000" dirty="0">
                          <a:effectLst/>
                        </a:rPr>
                        <a:t>”</a:t>
                      </a:r>
                      <a:endParaRPr lang="en-US" sz="10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72159579"/>
                  </a:ext>
                </a:extLst>
              </a:tr>
              <a:tr h="1818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Variable_type_dic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Variable_type_predictors</a:t>
                      </a:r>
                      <a:r>
                        <a:rPr lang="en-US" sz="1000" dirty="0">
                          <a:effectLst/>
                        </a:rPr>
                        <a:t> (specified in the notebook)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89848220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 (specified in the notebook)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3719767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N_clusters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N/A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709289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Lat_col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‘latitude’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6574465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Long_col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‘longitude’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0001188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Show_all (True/False)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5719630"/>
                  </a:ext>
                </a:extLst>
              </a:tr>
              <a:tr h="1589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SVM_Cluster (True/False)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1905869"/>
                  </a:ext>
                </a:extLst>
              </a:tr>
              <a:tr h="1594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Subdistrict_Cluster</a:t>
                      </a:r>
                      <a:r>
                        <a:rPr lang="en-US" sz="1000" dirty="0">
                          <a:effectLst/>
                        </a:rPr>
                        <a:t>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False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2861029"/>
                  </a:ext>
                </a:extLst>
              </a:tr>
              <a:tr h="19142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Save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0191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588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 1: Screenshots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1553"/>
            <a:ext cx="10515600" cy="4661647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/>
          </a:p>
          <a:p>
            <a:pPr marL="342900" indent="-342900" algn="l">
              <a:buFontTx/>
              <a:buChar char="-"/>
            </a:pPr>
            <a:endParaRPr lang="en-US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514996-CE98-C6CE-D5A9-30AC6C0F9B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034" y="1646196"/>
            <a:ext cx="5026371" cy="33043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00C8E3-91D6-87B5-3040-10544E60337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0800" y="1617970"/>
            <a:ext cx="5122702" cy="33326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2031117-6F8D-C478-5EF9-A2DB98FEEB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2030" y="5141415"/>
            <a:ext cx="2162176" cy="14796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9354A60-AFE3-EEFB-AC50-9DA72DB662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8036" y="5151720"/>
            <a:ext cx="2304807" cy="14426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587F1D2-CD22-B080-0C9F-DD2BFC4505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53795" y="5141415"/>
            <a:ext cx="2266970" cy="14538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42183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2: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Purpose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and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parameters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2611"/>
            <a:ext cx="10515600" cy="4661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Sans Serif   "/>
                <a:cs typeface="Arial" panose="020B0604020202020204" pitchFamily="34" charset="0"/>
              </a:rPr>
              <a:t>The purpose of example 2 is to display information about the price impact of all sustainable variables in Model 7 on the housing prices in the subdistrict Nou-</a:t>
            </a:r>
            <a:r>
              <a:rPr lang="en-US" sz="2400" dirty="0" err="1">
                <a:latin typeface="Sans Serif   "/>
                <a:cs typeface="Arial" panose="020B0604020202020204" pitchFamily="34" charset="0"/>
              </a:rPr>
              <a:t>Barris</a:t>
            </a:r>
            <a:r>
              <a:rPr lang="en-US" sz="2400" dirty="0">
                <a:latin typeface="Sans Serif   "/>
                <a:cs typeface="Arial" panose="020B0604020202020204" pitchFamily="34" charset="0"/>
              </a:rPr>
              <a:t> in 100 clusters.</a:t>
            </a:r>
          </a:p>
          <a:p>
            <a:pPr>
              <a:buFontTx/>
              <a:buChar char="-"/>
            </a:pPr>
            <a:endParaRPr lang="en-US" dirty="0">
              <a:latin typeface="Sans Serif   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3CA4C1C-4E43-093D-472D-84DF0B00C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646918"/>
              </p:ext>
            </p:extLst>
          </p:nvPr>
        </p:nvGraphicFramePr>
        <p:xfrm>
          <a:off x="3074352" y="2812535"/>
          <a:ext cx="6043295" cy="407391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76268">
                  <a:extLst>
                    <a:ext uri="{9D8B030D-6E8A-4147-A177-3AD203B41FA5}">
                      <a16:colId xmlns:a16="http://schemas.microsoft.com/office/drawing/2014/main" val="1430136114"/>
                    </a:ext>
                  </a:extLst>
                </a:gridCol>
                <a:gridCol w="3567027">
                  <a:extLst>
                    <a:ext uri="{9D8B030D-6E8A-4147-A177-3AD203B41FA5}">
                      <a16:colId xmlns:a16="http://schemas.microsoft.com/office/drawing/2014/main" val="2617158224"/>
                    </a:ext>
                  </a:extLst>
                </a:gridCol>
              </a:tblGrid>
              <a:tr h="11747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Parameters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Example Map 2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715861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Selected Sustainable Features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Sustainable_predictors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670782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Map_save_name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‘slideshow_map_2'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9101627"/>
                  </a:ext>
                </a:extLst>
              </a:tr>
              <a:tr h="3242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'Total Price Impact Sustainability Variables Model 7 on Residential Properties in the District Nou-</a:t>
                      </a:r>
                      <a:r>
                        <a:rPr lang="en-US" sz="1000" dirty="0" err="1">
                          <a:effectLst/>
                        </a:rPr>
                        <a:t>Barris</a:t>
                      </a:r>
                      <a:r>
                        <a:rPr lang="en-US" sz="1000" dirty="0">
                          <a:effectLst/>
                        </a:rPr>
                        <a:t> by 100 clusters’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914757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Subtitle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"Heckman Selection Model Barcelona"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055162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Legend_title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'Quantile Total Price Impact Sustainable Variables'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5385216"/>
                  </a:ext>
                </a:extLst>
              </a:tr>
              <a:tr h="1598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Circle_Multiplier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86972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DF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df_ols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805057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Model_result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SL_ols_model_7_result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605735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Color_var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"Sustainable Features Price Impact"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2008322"/>
                  </a:ext>
                </a:extLst>
              </a:tr>
              <a:tr h="1598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N_color_cat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699150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Model_predictors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Model_7_predictors_order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148298"/>
                  </a:ext>
                </a:extLst>
              </a:tr>
              <a:tr h="4876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+mn-lt"/>
                        </a:rPr>
                        <a:t>Filter_dic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</a:rPr>
                        <a:t>[‘</a:t>
                      </a:r>
                      <a:r>
                        <a:rPr lang="en-US" sz="1000" dirty="0" err="1">
                          <a:effectLst/>
                          <a:latin typeface="+mn-lt"/>
                        </a:rPr>
                        <a:t>filter_sign</a:t>
                      </a:r>
                      <a:r>
                        <a:rPr lang="en-US" sz="1000" dirty="0">
                          <a:effectLst/>
                          <a:latin typeface="+mn-lt"/>
                        </a:rPr>
                        <a:t>’] = ‘equal to’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</a:rPr>
                        <a:t>[‘filter variable’] = ‘District’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filter_value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’] = ‘District Nou </a:t>
                      </a: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Barris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”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72159579"/>
                  </a:ext>
                </a:extLst>
              </a:tr>
              <a:tr h="1728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Variable_type_dic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Variable_type_predictors</a:t>
                      </a:r>
                      <a:r>
                        <a:rPr lang="en-US" sz="1000" dirty="0">
                          <a:effectLst/>
                        </a:rPr>
                        <a:t> (specified in the notebook)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8984822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 (specified in the notebook)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371976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N_clusters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70928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Lat_col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‘latitude’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657446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Long_col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‘longitude’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000118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Show_all (True/False)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571963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SVM_Cluster</a:t>
                      </a:r>
                      <a:r>
                        <a:rPr lang="en-US" sz="1000" dirty="0">
                          <a:effectLst/>
                        </a:rPr>
                        <a:t>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1905869"/>
                  </a:ext>
                </a:extLst>
              </a:tr>
              <a:tr h="1598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Subdistrict_Cluster</a:t>
                      </a:r>
                      <a:r>
                        <a:rPr lang="en-US" sz="1000" dirty="0">
                          <a:effectLst/>
                        </a:rPr>
                        <a:t>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2861029"/>
                  </a:ext>
                </a:extLst>
              </a:tr>
              <a:tr h="1918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Save (True/False)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9987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6883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2: Screenshots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1553"/>
            <a:ext cx="10515600" cy="4661647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4BE5A-AA15-4AC5-5DA2-384594D074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3244" y="2439371"/>
            <a:ext cx="5355326" cy="32933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85E99D-1A23-2BD0-CB50-9C5CB530598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93526" y="2439371"/>
            <a:ext cx="5605230" cy="32912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AC347D-0CB9-B621-9063-940B91AD7238}"/>
              </a:ext>
            </a:extLst>
          </p:cNvPr>
          <p:cNvSpPr txBox="1"/>
          <p:nvPr/>
        </p:nvSpPr>
        <p:spPr>
          <a:xfrm>
            <a:off x="462116" y="1632155"/>
            <a:ext cx="9055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Less observations are shown in example 2 compared to example 1 by clustering with the support vector machine</a:t>
            </a:r>
          </a:p>
        </p:txBody>
      </p:sp>
    </p:spTree>
    <p:extLst>
      <p:ext uri="{BB962C8B-B14F-4D97-AF65-F5344CB8AC3E}">
        <p14:creationId xmlns:p14="http://schemas.microsoft.com/office/powerpoint/2010/main" val="2241608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3: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Purpose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and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parameters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2611"/>
            <a:ext cx="10515600" cy="4661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Sans Serif   "/>
                <a:cs typeface="Arial" panose="020B0604020202020204" pitchFamily="34" charset="0"/>
              </a:rPr>
              <a:t>The purpose of example 3 is to display information about the price impact of all sustainable variables in Model 7 on the housing prices lower than  € 1.000.000 by the subdistrict.</a:t>
            </a:r>
          </a:p>
          <a:p>
            <a:pPr>
              <a:buFontTx/>
              <a:buChar char="-"/>
            </a:pPr>
            <a:endParaRPr lang="en-US" dirty="0">
              <a:latin typeface="Sans Serif   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3CA4C1C-4E43-093D-472D-84DF0B00C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258304"/>
              </p:ext>
            </p:extLst>
          </p:nvPr>
        </p:nvGraphicFramePr>
        <p:xfrm>
          <a:off x="3038792" y="2624541"/>
          <a:ext cx="6043295" cy="42334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76268">
                  <a:extLst>
                    <a:ext uri="{9D8B030D-6E8A-4147-A177-3AD203B41FA5}">
                      <a16:colId xmlns:a16="http://schemas.microsoft.com/office/drawing/2014/main" val="1430136114"/>
                    </a:ext>
                  </a:extLst>
                </a:gridCol>
                <a:gridCol w="3567027">
                  <a:extLst>
                    <a:ext uri="{9D8B030D-6E8A-4147-A177-3AD203B41FA5}">
                      <a16:colId xmlns:a16="http://schemas.microsoft.com/office/drawing/2014/main" val="2617158224"/>
                    </a:ext>
                  </a:extLst>
                </a:gridCol>
              </a:tblGrid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Parameters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Example Map 3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7158612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Selected Sustainable Features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Sustainable_predictors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670782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Map_save_name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‘slideshow_map_3'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9101627"/>
                  </a:ext>
                </a:extLst>
              </a:tr>
              <a:tr h="3242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'Total Price Impact Selected Sustainability Variables Model 7 on Residential Properties a housing price lower than € 1.000.000 by the </a:t>
                      </a: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subdisticts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'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914757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Subtitle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"Heckman Selection Model Barcelona"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0551621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Legend_title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'Quantile Total Price Impact Sustainable Variables'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5385216"/>
                  </a:ext>
                </a:extLst>
              </a:tr>
              <a:tr h="1598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Circle_Multiplier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86972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DF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df_ols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8050576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Model_result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SL_ols_model_7_result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605735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Color_var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"Sustainable Features Price Impact"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2008322"/>
                  </a:ext>
                </a:extLst>
              </a:tr>
              <a:tr h="1598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N_color_cat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699150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Model_predictors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Model_7_predictors_order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148298"/>
                  </a:ext>
                </a:extLst>
              </a:tr>
              <a:tr h="4876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+mn-lt"/>
                        </a:rPr>
                        <a:t>Filter_dic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</a:rPr>
                        <a:t>[‘</a:t>
                      </a:r>
                      <a:r>
                        <a:rPr lang="en-US" sz="1000" dirty="0" err="1">
                          <a:effectLst/>
                          <a:latin typeface="+mn-lt"/>
                        </a:rPr>
                        <a:t>filter_sign</a:t>
                      </a:r>
                      <a:r>
                        <a:rPr lang="en-US" sz="1000" dirty="0">
                          <a:effectLst/>
                          <a:latin typeface="+mn-lt"/>
                        </a:rPr>
                        <a:t>’] = ‘lower’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</a:rPr>
                        <a:t>[‘filter variable’] = ‘Price’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filter_value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’] = 1000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72159579"/>
                  </a:ext>
                </a:extLst>
              </a:tr>
              <a:tr h="1728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Variable_type_dic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Variable_type_predictors</a:t>
                      </a:r>
                      <a:r>
                        <a:rPr lang="en-US" sz="1000" dirty="0">
                          <a:effectLst/>
                        </a:rPr>
                        <a:t> (specified in the notebook)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8984822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 (specified in the notebook)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3719767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N_clusters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709289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Lat_col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‘latitude’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6574465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Long_col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‘longitude’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0001188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Show_all (True/False)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5719630"/>
                  </a:ext>
                </a:extLst>
              </a:tr>
              <a:tr h="1592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SVM_Cluster</a:t>
                      </a:r>
                      <a:r>
                        <a:rPr lang="en-US" sz="1000" dirty="0">
                          <a:effectLst/>
                        </a:rPr>
                        <a:t>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1905869"/>
                  </a:ext>
                </a:extLst>
              </a:tr>
              <a:tr h="15980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Subdistrict_Cluster</a:t>
                      </a:r>
                      <a:r>
                        <a:rPr lang="en-US" sz="1000" dirty="0">
                          <a:effectLst/>
                        </a:rPr>
                        <a:t>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2861029"/>
                  </a:ext>
                </a:extLst>
              </a:tr>
              <a:tr h="1918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Save (True/False)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9987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1866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3: Screenshots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1553"/>
            <a:ext cx="10515600" cy="4661647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87D4B7-7CF8-D704-D00B-6D57D4FB28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431" y="2045388"/>
            <a:ext cx="5529004" cy="35314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2A0910-FE84-6B2D-1937-6308EF5EA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5830" y="1495293"/>
            <a:ext cx="3623743" cy="25147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874C680-03B0-C978-E6DA-4B4EC6C163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5830" y="4096837"/>
            <a:ext cx="3694176" cy="23695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99243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4B2F-5E90-427F-1B35-027546A8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120" y="1"/>
            <a:ext cx="12263120" cy="1380564"/>
          </a:xfrm>
          <a:solidFill>
            <a:srgbClr val="D71329"/>
          </a:solidFill>
        </p:spPr>
        <p:txBody>
          <a:bodyPr>
            <a:normAutofit/>
          </a:bodyPr>
          <a:lstStyle/>
          <a:p>
            <a:r>
              <a:rPr lang="nl-NL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	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Example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4: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Purpose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</a:t>
            </a:r>
            <a:r>
              <a:rPr lang="nl-NL" sz="3600" dirty="0" err="1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and</a:t>
            </a:r>
            <a:r>
              <a:rPr lang="nl-NL" sz="3600" dirty="0">
                <a:latin typeface="Sans Serif   "/>
                <a:ea typeface="Sans Serif Collection" panose="020B0502040504020204" pitchFamily="34" charset="0"/>
                <a:cs typeface="Sans Serif Collection" panose="020B0502040504020204" pitchFamily="34" charset="0"/>
              </a:rPr>
              <a:t> parameters</a:t>
            </a:r>
            <a:endParaRPr lang="en-US" sz="3600" dirty="0">
              <a:latin typeface="Sans Serif   "/>
              <a:ea typeface="Sans Serif Collection" panose="020B0502040504020204" pitchFamily="34" charset="0"/>
              <a:cs typeface="Sans Serif Collection" panose="020B050204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5C23-ED34-AD6C-82E4-6DCD39463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2611"/>
            <a:ext cx="10515600" cy="4661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Sans Serif   "/>
                <a:cs typeface="Arial" panose="020B0604020202020204" pitchFamily="34" charset="0"/>
              </a:rPr>
              <a:t>The purpose of example 3 is to display information about the price impact of the environmental variables in Model 2 on the housing prices by the subdistrict showing only the highest and lowest category.</a:t>
            </a:r>
          </a:p>
          <a:p>
            <a:pPr>
              <a:buFontTx/>
              <a:buChar char="-"/>
            </a:pPr>
            <a:endParaRPr lang="en-US" dirty="0">
              <a:latin typeface="Sans Serif   "/>
              <a:cs typeface="Arial" panose="020B0604020202020204" pitchFamily="34" charset="0"/>
            </a:endParaRPr>
          </a:p>
          <a:p>
            <a:pPr marL="0" indent="0" algn="l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  <a:p>
            <a:pPr marL="342900" indent="-342900" algn="l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BD4CD-0B3D-0787-22A8-ACE67FBEA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483" y="6241622"/>
            <a:ext cx="1787712" cy="6163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56979-C85A-C70A-5995-28B89534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7FC9C-6F15-42FC-814A-5D9F026FD268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3CA4C1C-4E43-093D-472D-84DF0B00C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93991"/>
              </p:ext>
            </p:extLst>
          </p:nvPr>
        </p:nvGraphicFramePr>
        <p:xfrm>
          <a:off x="3074352" y="2703552"/>
          <a:ext cx="6043295" cy="41544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76268">
                  <a:extLst>
                    <a:ext uri="{9D8B030D-6E8A-4147-A177-3AD203B41FA5}">
                      <a16:colId xmlns:a16="http://schemas.microsoft.com/office/drawing/2014/main" val="1430136114"/>
                    </a:ext>
                  </a:extLst>
                </a:gridCol>
                <a:gridCol w="3567027">
                  <a:extLst>
                    <a:ext uri="{9D8B030D-6E8A-4147-A177-3AD203B41FA5}">
                      <a16:colId xmlns:a16="http://schemas.microsoft.com/office/drawing/2014/main" val="2617158224"/>
                    </a:ext>
                  </a:extLst>
                </a:gridCol>
              </a:tblGrid>
              <a:tr h="2016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Parameters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Example Map 4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7158612"/>
                  </a:ext>
                </a:extLst>
              </a:tr>
              <a:tr h="30950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Selected Sustainable Features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['Bus &amp; Metro PCA',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'Distance to Highway/Train (km)']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06707829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Map_save_name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‘slideshow_map_4'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9101627"/>
                  </a:ext>
                </a:extLst>
              </a:tr>
              <a:tr h="4677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Price Impact Environmental Dimension of Sustainability in Model 2 on Residential Properties clustered by the </a:t>
                      </a: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subdisticts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displaying only the highest and lowest category'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9147570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Subtitle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"Heckman Selection Model Barcelona"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0551621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Legend_title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'Quantile Total Price Impact Sustainable Variables'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5385216"/>
                  </a:ext>
                </a:extLst>
              </a:tr>
              <a:tr h="15327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Circle_Multiplier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869729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DF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df_ols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08050576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Model_result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SL_ols_model_2_result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6057350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Color_var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"Sustainable Features Price Impact"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2008322"/>
                  </a:ext>
                </a:extLst>
              </a:tr>
              <a:tr h="15327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N_color_cat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6991508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Model_predictors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Model_2_predictors_order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148298"/>
                  </a:ext>
                </a:extLst>
              </a:tr>
              <a:tr h="25199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  <a:latin typeface="+mn-lt"/>
                        </a:rPr>
                        <a:t>Filter_dic</a:t>
                      </a:r>
                      <a:endParaRPr lang="en-US" sz="10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Filter_dic</a:t>
                      </a:r>
                      <a:r>
                        <a:rPr lang="en-US" sz="1000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= {}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72159579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Variable_type_dic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Variable_type_predictors</a:t>
                      </a:r>
                      <a:r>
                        <a:rPr lang="en-US" sz="1000" dirty="0">
                          <a:effectLst/>
                        </a:rPr>
                        <a:t> (specified in the notebook)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89848220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Ref_group_dic (specified in the notebook)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3719767"/>
                  </a:ext>
                </a:extLst>
              </a:tr>
              <a:tr h="1840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N_clusters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709289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Lat_col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‘latitude’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6574465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Long_col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‘longitude’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0001188"/>
                  </a:ext>
                </a:extLst>
              </a:tr>
              <a:tr h="1527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Show_all (True/False)</a:t>
                      </a:r>
                      <a:endParaRPr lang="en-US" sz="120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True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5719630"/>
                  </a:ext>
                </a:extLst>
              </a:tr>
              <a:tr h="15327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SVM_Cluster</a:t>
                      </a:r>
                      <a:r>
                        <a:rPr lang="en-US" sz="1000" dirty="0">
                          <a:effectLst/>
                        </a:rPr>
                        <a:t>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61905869"/>
                  </a:ext>
                </a:extLst>
              </a:tr>
              <a:tr h="15327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Subdistrict_Cluster</a:t>
                      </a:r>
                      <a:r>
                        <a:rPr lang="en-US" sz="1000" dirty="0">
                          <a:effectLst/>
                        </a:rPr>
                        <a:t> (True/False)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n-US" sz="1200" dirty="0">
                        <a:effectLst/>
                        <a:latin typeface="Garamond" panose="02020404030301010803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2861029"/>
                  </a:ext>
                </a:extLst>
              </a:tr>
              <a:tr h="1840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Save (True/False)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Garamond" panose="02020404030301010803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9987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5599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1544</Words>
  <Application>Microsoft Office PowerPoint</Application>
  <PresentationFormat>Widescreen</PresentationFormat>
  <Paragraphs>322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Garamond</vt:lpstr>
      <vt:lpstr>Sans Serif   </vt:lpstr>
      <vt:lpstr>Office Theme</vt:lpstr>
      <vt:lpstr> Master Thesis on Intelligent Interactive Systems   Universitat Pompeu Fabra    The Price Impact of Sustainability on Housing Prices in Barcelona    A Multidimensional Data-Driven Approach </vt:lpstr>
      <vt:lpstr> Introduction</vt:lpstr>
      <vt:lpstr> Example 1: Purpose and parameters</vt:lpstr>
      <vt:lpstr> Example 1: Screenshots</vt:lpstr>
      <vt:lpstr> Example 2: Purpose and parameters</vt:lpstr>
      <vt:lpstr> Example 2: Screenshots</vt:lpstr>
      <vt:lpstr> Example 3: Purpose and parameters</vt:lpstr>
      <vt:lpstr> Example 3: Screenshots</vt:lpstr>
      <vt:lpstr> Example 4: Purpose and parameters</vt:lpstr>
      <vt:lpstr> Example 4: Screenshots</vt:lpstr>
      <vt:lpstr> Example 5: Purpose and parameters</vt:lpstr>
      <vt:lpstr> Example 5: Screenshots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 Investmentguru</dc:creator>
  <cp:lastModifiedBy>Niels Investmentguru</cp:lastModifiedBy>
  <cp:revision>1</cp:revision>
  <cp:lastPrinted>2023-08-24T13:45:03Z</cp:lastPrinted>
  <dcterms:created xsi:type="dcterms:W3CDTF">2023-08-21T11:07:25Z</dcterms:created>
  <dcterms:modified xsi:type="dcterms:W3CDTF">2023-08-24T13:55:02Z</dcterms:modified>
</cp:coreProperties>
</file>

<file path=docProps/thumbnail.jpeg>
</file>